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70" r:id="rId3"/>
    <p:sldId id="267" r:id="rId4"/>
    <p:sldId id="269" r:id="rId5"/>
    <p:sldId id="271" r:id="rId6"/>
    <p:sldId id="272" r:id="rId7"/>
    <p:sldId id="266" r:id="rId8"/>
    <p:sldId id="268" r:id="rId9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211C25C1-E758-8C43-8F2A-04E35F0C2AE5}">
          <p14:sldIdLst>
            <p14:sldId id="256"/>
            <p14:sldId id="270"/>
            <p14:sldId id="267"/>
            <p14:sldId id="269"/>
            <p14:sldId id="271"/>
            <p14:sldId id="272"/>
            <p14:sldId id="266"/>
            <p14:sldId id="268"/>
          </p14:sldIdLst>
        </p14:section>
        <p14:section name="Sekcja bez tytułu" id="{81AD1DD9-440C-4442-AE3A-8AEF34F30628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2823"/>
  </p:normalViewPr>
  <p:slideViewPr>
    <p:cSldViewPr snapToGrid="0" snapToObjects="1">
      <p:cViewPr varScale="1">
        <p:scale>
          <a:sx n="100" d="100"/>
          <a:sy n="100" d="100"/>
        </p:scale>
        <p:origin x="4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7F6B9A-5E7D-1C45-B419-1FCE6A05C6CD}" type="datetimeFigureOut">
              <a:rPr lang="pl-PL" smtClean="0"/>
              <a:t>11.01.2018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A9428-8BB3-9C44-AC99-53C944440F9F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4223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A9428-8BB3-9C44-AC99-53C944440F9F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9479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A9428-8BB3-9C44-AC99-53C944440F9F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1291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A9428-8BB3-9C44-AC99-53C944440F9F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3406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889AD-BB0C-8346-B529-5ABDD42ED11F}" type="datetime1">
              <a:rPr lang="pl-PL" smtClean="0"/>
              <a:t>11.01.2018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COMPENSATION SCHEMES &amp; BEYOND IN CASE OF MEDICAL MALPRACTICE, Warsaw University 18-19th September 2017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20D92-D806-6340-848C-D8965A2A17F5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02561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FE6CF-9302-B146-9410-B442A8A06782}" type="datetime1">
              <a:rPr lang="pl-PL" smtClean="0"/>
              <a:t>11.01.2018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COMPENSATION SCHEMES &amp; BEYOND IN CASE OF MEDICAL MALPRACTICE, Warsaw University 18-19th September 2017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20D92-D806-6340-848C-D8965A2A17F5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278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668DF-8124-9D48-9EF3-AD6E34FF2BCD}" type="datetime1">
              <a:rPr lang="pl-PL" smtClean="0"/>
              <a:t>11.01.2018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COMPENSATION SCHEMES &amp; BEYOND IN CASE OF MEDICAL MALPRACTICE, Warsaw University 18-19th September 2017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20D92-D806-6340-848C-D8965A2A17F5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915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901FC-AAA0-D540-9DF5-810F6DF372B7}" type="datetime1">
              <a:rPr lang="pl-PL" smtClean="0"/>
              <a:t>11.01.2018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COMPENSATION SCHEMES &amp; BEYOND IN CASE OF MEDICAL MALPRACTICE, Warsaw University 18-19th September 2017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20D92-D806-6340-848C-D8965A2A17F5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5311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D7219-E55A-D441-B058-AAEB4CEFC0D0}" type="datetime1">
              <a:rPr lang="pl-PL" smtClean="0"/>
              <a:t>11.01.2018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COMPENSATION SCHEMES &amp; BEYOND IN CASE OF MEDICAL MALPRACTICE, Warsaw University 18-19th September 2017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20D92-D806-6340-848C-D8965A2A17F5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34466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6B078-9595-9240-B74C-DB6C531482B8}" type="datetime1">
              <a:rPr lang="pl-PL" smtClean="0"/>
              <a:t>11.01.2018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COMPENSATION SCHEMES &amp; BEYOND IN CASE OF MEDICAL MALPRACTICE, Warsaw University 18-19th September 2017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20D92-D806-6340-848C-D8965A2A17F5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63829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BA4B-109E-5B48-9D07-88C9470BFC61}" type="datetime1">
              <a:rPr lang="pl-PL" smtClean="0"/>
              <a:t>11.01.2018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COMPENSATION SCHEMES &amp; BEYOND IN CASE OF MEDICAL MALPRACTICE, Warsaw University 18-19th September 2017</a:t>
            </a:r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20D92-D806-6340-848C-D8965A2A17F5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927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57D24-E919-C949-B2FE-C0187D763C42}" type="datetime1">
              <a:rPr lang="pl-PL" smtClean="0"/>
              <a:t>11.01.2018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COMPENSATION SCHEMES &amp; BEYOND IN CASE OF MEDICAL MALPRACTICE, Warsaw University 18-19th September 2017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20D92-D806-6340-848C-D8965A2A17F5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3917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898A6-9809-0F4A-BAF8-20708795DA25}" type="datetime1">
              <a:rPr lang="pl-PL" smtClean="0"/>
              <a:t>11.01.2018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COMPENSATION SCHEMES &amp; BEYOND IN CASE OF MEDICAL MALPRACTICE, Warsaw University 18-19th September 2017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20D92-D806-6340-848C-D8965A2A17F5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14326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467D-B078-6C40-A964-5645CFC328EB}" type="datetime1">
              <a:rPr lang="pl-PL" smtClean="0"/>
              <a:t>11.01.2018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COMPENSATION SCHEMES &amp; BEYOND IN CASE OF MEDICAL MALPRACTICE, Warsaw University 18-19th September 2017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20D92-D806-6340-848C-D8965A2A17F5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961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8CC9-03B7-3241-8D33-FEBEFEBA09CD}" type="datetime1">
              <a:rPr lang="pl-PL" smtClean="0"/>
              <a:t>11.01.2018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COMPENSATION SCHEMES &amp; BEYOND IN CASE OF MEDICAL MALPRACTICE, Warsaw University 18-19th September 2017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20D92-D806-6340-848C-D8965A2A17F5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5570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5DA9E-B23C-8A4E-8E9F-7271D32872D9}" type="datetime1">
              <a:rPr lang="pl-PL" smtClean="0"/>
              <a:t>11.01.2018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COMPENSATION SCHEMES &amp; BEYOND IN CASE OF MEDICAL MALPRACTICE, Warsaw University 18-19th September 2017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20D92-D806-6340-848C-D8965A2A17F5}" type="slidenum">
              <a:rPr lang="pl-PL" smtClean="0"/>
              <a:t>‹nr›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5940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image" Target="../media/image6.tiff"/><Relationship Id="rId5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d.krekora@wpia.uw.edu.p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"/>
            <a:ext cx="9144000" cy="2569778"/>
          </a:xfrm>
        </p:spPr>
        <p:txBody>
          <a:bodyPr>
            <a:normAutofit fontScale="90000"/>
          </a:bodyPr>
          <a:lstStyle/>
          <a:p>
            <a:r>
              <a:rPr lang="pl-PL" sz="4400" dirty="0" smtClean="0"/>
              <a:t>Projekt kodeksu postępowania w </a:t>
            </a:r>
            <a:br>
              <a:rPr lang="pl-PL" sz="4400" dirty="0" smtClean="0"/>
            </a:br>
            <a:r>
              <a:rPr lang="pl-PL" sz="4400" smtClean="0"/>
              <a:t>sprawie przetwarzania </a:t>
            </a:r>
            <a:r>
              <a:rPr lang="pl-PL" sz="4400" dirty="0" smtClean="0"/>
              <a:t>danych osobowych </a:t>
            </a:r>
            <a:r>
              <a:rPr lang="pl-PL" sz="4400" b="1" dirty="0" smtClean="0"/>
              <a:t>dla celów badań naukowych </a:t>
            </a:r>
            <a:br>
              <a:rPr lang="pl-PL" sz="4400" b="1" dirty="0" smtClean="0"/>
            </a:br>
            <a:r>
              <a:rPr lang="pl-PL" sz="4400" b="1" dirty="0" smtClean="0"/>
              <a:t>przez </a:t>
            </a:r>
            <a:r>
              <a:rPr lang="pl-PL" sz="4400" b="1" dirty="0" err="1" smtClean="0"/>
              <a:t>biobanki</a:t>
            </a:r>
            <a:r>
              <a:rPr lang="pl-PL" sz="4400" b="1" dirty="0" smtClean="0"/>
              <a:t> w </a:t>
            </a:r>
            <a:r>
              <a:rPr lang="pl-PL" sz="4400" b="1" dirty="0"/>
              <a:t>P</a:t>
            </a:r>
            <a:r>
              <a:rPr lang="pl-PL" sz="4400" b="1" dirty="0" smtClean="0"/>
              <a:t>olsce </a:t>
            </a:r>
            <a:endParaRPr lang="en-GB" sz="4400" b="1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956300" y="3368842"/>
            <a:ext cx="6051216" cy="1655762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pl-PL" dirty="0"/>
              <a:t>d</a:t>
            </a:r>
            <a:r>
              <a:rPr lang="pl-PL" dirty="0" smtClean="0"/>
              <a:t>r Dorota </a:t>
            </a:r>
            <a:r>
              <a:rPr lang="pl-PL" dirty="0" err="1" smtClean="0"/>
              <a:t>Krekora</a:t>
            </a:r>
            <a:r>
              <a:rPr lang="pl-PL" dirty="0" smtClean="0"/>
              <a:t>-Zając</a:t>
            </a:r>
          </a:p>
          <a:p>
            <a:pPr algn="r"/>
            <a:r>
              <a:rPr lang="pl-PL" dirty="0" smtClean="0"/>
              <a:t>BBMRI.PL</a:t>
            </a:r>
          </a:p>
          <a:p>
            <a:pPr algn="r"/>
            <a:r>
              <a:rPr lang="pl-PL" dirty="0" smtClean="0"/>
              <a:t>Wydział Prawa i Administracji</a:t>
            </a:r>
          </a:p>
          <a:p>
            <a:pPr algn="r"/>
            <a:r>
              <a:rPr lang="pl-PL" dirty="0" smtClean="0"/>
              <a:t> Uniwersytetu </a:t>
            </a:r>
            <a:r>
              <a:rPr lang="pl-PL" dirty="0"/>
              <a:t>W</a:t>
            </a:r>
            <a:r>
              <a:rPr lang="pl-PL" dirty="0" smtClean="0"/>
              <a:t>arszawskiego</a:t>
            </a:r>
            <a:endParaRPr lang="pl-PL" dirty="0"/>
          </a:p>
          <a:p>
            <a:pPr algn="r"/>
            <a:r>
              <a:rPr lang="pl-PL" dirty="0" smtClean="0"/>
              <a:t>Kancelaria Zając i Wspólnicy sp. k.</a:t>
            </a: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770863" cy="501650"/>
          </a:xfrm>
        </p:spPr>
        <p:txBody>
          <a:bodyPr/>
          <a:lstStyle/>
          <a:p>
            <a:r>
              <a:rPr lang="pl-PL" dirty="0" smtClean="0"/>
              <a:t>Jak tworzyć kodeksy postepowania zgodne z RODO?</a:t>
            </a:r>
          </a:p>
          <a:p>
            <a:r>
              <a:rPr lang="pl-PL" dirty="0" smtClean="0"/>
              <a:t> 11 stycznia 2018 r GIODO</a:t>
            </a: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588" y="3368842"/>
            <a:ext cx="4489423" cy="2987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39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3600" dirty="0" smtClean="0"/>
              <a:t>Cel kodeksu postępowania w sprawie przetwarzania danych osobowych dla cel w badań naukowych przez </a:t>
            </a:r>
            <a:r>
              <a:rPr lang="pl-PL" sz="3600" dirty="0" err="1" smtClean="0"/>
              <a:t>biobanki</a:t>
            </a:r>
            <a:r>
              <a:rPr lang="pl-PL" sz="3600" dirty="0" smtClean="0"/>
              <a:t> w </a:t>
            </a:r>
            <a:r>
              <a:rPr lang="pl-PL" sz="3600" dirty="0"/>
              <a:t>P</a:t>
            </a:r>
            <a:r>
              <a:rPr lang="pl-PL" sz="3600" dirty="0" smtClean="0"/>
              <a:t>olsce 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Przygotowanie polskich </a:t>
            </a:r>
            <a:r>
              <a:rPr lang="pl-PL" dirty="0" err="1" smtClean="0"/>
              <a:t>biobanków</a:t>
            </a:r>
            <a:r>
              <a:rPr lang="pl-PL" dirty="0" smtClean="0"/>
              <a:t> na rozpoczęcie obowiązywania RODO</a:t>
            </a:r>
          </a:p>
          <a:p>
            <a:r>
              <a:rPr lang="pl-PL" dirty="0" smtClean="0"/>
              <a:t>Harmonizacja standardów w ramach Polskiej Sieci </a:t>
            </a:r>
            <a:r>
              <a:rPr lang="pl-PL" dirty="0" err="1" smtClean="0"/>
              <a:t>Biobanków</a:t>
            </a:r>
            <a:r>
              <a:rPr lang="pl-PL" dirty="0" smtClean="0"/>
              <a:t> i </a:t>
            </a:r>
            <a:r>
              <a:rPr lang="pl-PL" dirty="0" smtClean="0"/>
              <a:t>BBMRI.PL</a:t>
            </a:r>
          </a:p>
          <a:p>
            <a:r>
              <a:rPr lang="pl-PL" dirty="0" smtClean="0"/>
              <a:t>Harmonizacja z kodeksem postępowania  wspólnotowych </a:t>
            </a:r>
            <a:r>
              <a:rPr lang="pl-PL" smtClean="0"/>
              <a:t>tworzonych przez BBMRI</a:t>
            </a:r>
            <a:r>
              <a:rPr lang="pl-PL" dirty="0" smtClean="0"/>
              <a:t>. ERIC</a:t>
            </a:r>
            <a:endParaRPr lang="pl-PL" dirty="0" smtClean="0"/>
          </a:p>
          <a:p>
            <a:r>
              <a:rPr lang="pl-PL" dirty="0" smtClean="0"/>
              <a:t>Wypełnienie luki prawnej w zakresie braku regulacji prawnej </a:t>
            </a:r>
            <a:r>
              <a:rPr lang="pl-PL" dirty="0" err="1" smtClean="0"/>
              <a:t>biobankowania</a:t>
            </a:r>
            <a:r>
              <a:rPr lang="pl-PL" dirty="0" smtClean="0"/>
              <a:t> dla celów naukowych w Polsce</a:t>
            </a:r>
          </a:p>
          <a:p>
            <a:r>
              <a:rPr lang="pl-PL" dirty="0" smtClean="0"/>
              <a:t>Ukazanie specyfiki przetwarzania danych przez </a:t>
            </a:r>
            <a:r>
              <a:rPr lang="pl-PL" dirty="0" err="1" smtClean="0"/>
              <a:t>biobanki</a:t>
            </a:r>
            <a:r>
              <a:rPr lang="pl-PL" dirty="0" smtClean="0"/>
              <a:t> naukowe</a:t>
            </a:r>
          </a:p>
          <a:p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Jak tworzyć kodeksy postepowania zgodne z RODO?</a:t>
            </a:r>
          </a:p>
          <a:p>
            <a:r>
              <a:rPr lang="pl-PL" dirty="0"/>
              <a:t> 11 stycznia 2018 r </a:t>
            </a:r>
            <a:r>
              <a:rPr lang="pl-PL" dirty="0" smtClean="0"/>
              <a:t>GIODO</a:t>
            </a:r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5100" y="4953000"/>
            <a:ext cx="3136900" cy="189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007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01600"/>
            <a:ext cx="10515600" cy="1168864"/>
          </a:xfrm>
        </p:spPr>
        <p:txBody>
          <a:bodyPr>
            <a:noAutofit/>
          </a:bodyPr>
          <a:lstStyle/>
          <a:p>
            <a:pPr algn="ctr"/>
            <a:r>
              <a:rPr lang="pl-PL" sz="3600" dirty="0" smtClean="0"/>
              <a:t>Spis treści</a:t>
            </a:r>
            <a:endParaRPr lang="pl-PL" sz="3600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381000" y="1270463"/>
            <a:ext cx="11493500" cy="5170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pl-PL" altLang="pl-PL" sz="2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Wprowadzenie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pl-PL" altLang="pl-PL" sz="2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Pojęcie przetwarzania danych dla celów badań naukowych	</a:t>
            </a:r>
            <a:endParaRPr lang="pl-PL" altLang="pl-PL" sz="2200" dirty="0" smtClean="0">
              <a:latin typeface="Arial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pl-PL" altLang="pl-PL" sz="2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Przetwarzanie jakich danych nie podlegają regulacji rozporządzenia</a:t>
            </a:r>
            <a:endParaRPr lang="pl-PL" altLang="pl-PL" sz="2200" dirty="0" smtClean="0">
              <a:latin typeface="Arial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pl-PL" altLang="pl-PL" sz="2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Dopuszczalność przetwarzania danych wrażliwych dla celów badań naukowych</a:t>
            </a:r>
            <a:endParaRPr lang="pl-PL" altLang="pl-PL" sz="2200" dirty="0" smtClean="0">
              <a:latin typeface="Arial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pl-PL" altLang="pl-PL" sz="2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Zasady przetwarzania danych dla celów naukowych przez biobanki</a:t>
            </a:r>
            <a:endParaRPr lang="pl-PL" altLang="pl-PL" sz="2200" dirty="0" smtClean="0">
              <a:latin typeface="Arial" charset="0"/>
            </a:endParaRPr>
          </a:p>
          <a:p>
            <a:pPr marL="800100" lvl="1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pl-PL" altLang="pl-PL" sz="2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Zgoda osoby, której dane dotyczą</a:t>
            </a:r>
            <a:endParaRPr lang="pl-PL" altLang="pl-PL" sz="2200" dirty="0" smtClean="0">
              <a:latin typeface="Arial" charset="0"/>
            </a:endParaRPr>
          </a:p>
          <a:p>
            <a:pPr marL="800100" lvl="1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pl-PL" altLang="pl-PL" sz="2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Prawo do wycofania zgody</a:t>
            </a:r>
            <a:endParaRPr lang="pl-PL" altLang="pl-PL" sz="2200" dirty="0" smtClean="0">
              <a:latin typeface="Arial" charset="0"/>
            </a:endParaRPr>
          </a:p>
          <a:p>
            <a:pPr marL="800100" lvl="1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pl-PL" altLang="pl-PL" sz="2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Przetwarzanie danych osobowych dla celów badań naukowych przez biobanki bez zgody</a:t>
            </a:r>
            <a:endParaRPr lang="pl-PL" altLang="pl-PL" sz="2200" dirty="0" smtClean="0">
              <a:latin typeface="Arial" charset="0"/>
            </a:endParaRPr>
          </a:p>
          <a:p>
            <a:pPr marL="800100" lvl="1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pl-PL" altLang="pl-PL" sz="2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Minimalizacja danych</a:t>
            </a:r>
            <a:endParaRPr lang="pl-PL" altLang="pl-PL" sz="2200" dirty="0" smtClean="0">
              <a:latin typeface="Arial" charset="0"/>
            </a:endParaRPr>
          </a:p>
          <a:p>
            <a:pPr marL="800100" lvl="1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pl-PL" altLang="pl-PL" sz="2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Pseudoanonimizacja</a:t>
            </a:r>
            <a:endParaRPr lang="pl-PL" altLang="pl-PL" sz="2200" dirty="0" smtClean="0">
              <a:latin typeface="Arial" charset="0"/>
            </a:endParaRPr>
          </a:p>
          <a:p>
            <a:pPr marL="800100" lvl="1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pl-PL" altLang="pl-PL" sz="2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Szczególna ochrona praw osób, których dane są przetwarzane dla celów badań naukowych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2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6.Administrator danych a inspektor danych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2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7.Skutki naruszenie zasad przetwarzania danych dla celów badań naukowych</a:t>
            </a: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3200" y="1"/>
            <a:ext cx="1771650" cy="2398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93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Układ kodeksu postępowania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Prosta, nie obszerne, adresowane do ,,nie prawników”</a:t>
            </a:r>
          </a:p>
          <a:p>
            <a:r>
              <a:rPr lang="pl-PL" dirty="0" smtClean="0"/>
              <a:t>Regulacja prawna</a:t>
            </a:r>
          </a:p>
          <a:p>
            <a:pPr lvl="1"/>
            <a:r>
              <a:rPr lang="pl-PL" dirty="0" smtClean="0"/>
              <a:t>Przykład/ Wyjaśnienie ukazujące postępowanie w zakresie </a:t>
            </a:r>
            <a:r>
              <a:rPr lang="pl-PL" dirty="0" err="1" smtClean="0"/>
              <a:t>biobankowania</a:t>
            </a:r>
            <a:endParaRPr lang="pl-PL" dirty="0" smtClean="0"/>
          </a:p>
          <a:p>
            <a:pPr lvl="1"/>
            <a:r>
              <a:rPr lang="pl-PL" dirty="0" smtClean="0"/>
              <a:t>Formularze zgody </a:t>
            </a:r>
          </a:p>
          <a:p>
            <a:pPr lvl="1"/>
            <a:r>
              <a:rPr lang="pl-PL" dirty="0" smtClean="0"/>
              <a:t>Wskazanie preferowanych sposobów ochrony danych</a:t>
            </a:r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Jak tworzyć kodeksy postepowania zgodne z RODO?</a:t>
            </a:r>
          </a:p>
          <a:p>
            <a:r>
              <a:rPr lang="pl-PL" dirty="0"/>
              <a:t> 11 stycznia 2018 r </a:t>
            </a:r>
            <a:r>
              <a:rPr lang="pl-PL" dirty="0" smtClean="0"/>
              <a:t>GIODO</a:t>
            </a:r>
            <a:endParaRPr lang="pl-PL" dirty="0"/>
          </a:p>
        </p:txBody>
      </p:sp>
      <p:pic>
        <p:nvPicPr>
          <p:cNvPr id="5" name="Symbol zastępczy zawartości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1" y="3857625"/>
            <a:ext cx="4087394" cy="218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8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Bariery nie do rozwiązania w kodeksie</a:t>
            </a:r>
            <a:endParaRPr lang="pl-PL" dirty="0"/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25820" y="1825625"/>
            <a:ext cx="7740360" cy="4351338"/>
          </a:xfrm>
          <a:prstGeom prst="rect">
            <a:avLst/>
          </a:prstGeom>
        </p:spPr>
      </p:pic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Jak tworzyć kodeksy postepowania zgodne z RODO?</a:t>
            </a:r>
          </a:p>
          <a:p>
            <a:r>
              <a:rPr lang="pl-PL" dirty="0"/>
              <a:t> 11 stycznia 2018 r </a:t>
            </a:r>
            <a:r>
              <a:rPr lang="pl-PL" dirty="0" smtClean="0"/>
              <a:t>GIODO</a:t>
            </a: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1350" y="2570957"/>
            <a:ext cx="3289300" cy="2463800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6138" y="4310857"/>
            <a:ext cx="1964111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88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Bariery nie do rozwiązania w kodeksie</a:t>
            </a:r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Jak tworzyć kodeksy postepowania zgodne z RODO?</a:t>
            </a:r>
          </a:p>
          <a:p>
            <a:r>
              <a:rPr lang="pl-PL"/>
              <a:t> 11 stycznia 2018 r </a:t>
            </a:r>
            <a:r>
              <a:rPr lang="pl-PL" smtClean="0"/>
              <a:t>GIODO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3072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dirty="0" smtClean="0"/>
              <a:t>Przetwarzanie wrażliwych bez zgody: art</a:t>
            </a:r>
            <a:r>
              <a:rPr lang="pl-PL" dirty="0"/>
              <a:t>. 9 ust 2 j GDPR przetwarzanie jest </a:t>
            </a:r>
            <a:r>
              <a:rPr lang="pl-PL" dirty="0" smtClean="0"/>
              <a:t>niezbędne do celów </a:t>
            </a:r>
            <a:r>
              <a:rPr lang="pl-PL" dirty="0"/>
              <a:t>badań </a:t>
            </a:r>
            <a:r>
              <a:rPr lang="pl-PL" dirty="0" smtClean="0"/>
              <a:t>naukowych, </a:t>
            </a:r>
            <a:r>
              <a:rPr lang="pl-PL" dirty="0"/>
              <a:t>na podstawie prawa Unii </a:t>
            </a:r>
            <a:r>
              <a:rPr lang="pl-PL" b="1" dirty="0"/>
              <a:t>lub prawa </a:t>
            </a:r>
            <a:r>
              <a:rPr lang="pl-PL" b="1" dirty="0" smtClean="0"/>
              <a:t>państwa </a:t>
            </a:r>
            <a:r>
              <a:rPr lang="pl-PL" b="1" dirty="0"/>
              <a:t>członkowskiego</a:t>
            </a:r>
            <a:r>
              <a:rPr lang="pl-PL" dirty="0"/>
              <a:t>, </a:t>
            </a:r>
            <a:r>
              <a:rPr lang="pl-PL" dirty="0" smtClean="0"/>
              <a:t>które </a:t>
            </a:r>
            <a:r>
              <a:rPr lang="pl-PL" dirty="0" err="1"/>
              <a:t>sa</a:t>
            </a:r>
            <a:r>
              <a:rPr lang="pl-PL" dirty="0"/>
              <a:t>̨ proporcjonalne do wyznaczonego celu, nie </a:t>
            </a:r>
            <a:r>
              <a:rPr lang="pl-PL" dirty="0" smtClean="0"/>
              <a:t>naruszają̨ </a:t>
            </a:r>
            <a:r>
              <a:rPr lang="pl-PL" dirty="0"/>
              <a:t>istoty prawa do ochrony danych i </a:t>
            </a:r>
            <a:r>
              <a:rPr lang="pl-PL" dirty="0" smtClean="0"/>
              <a:t>przewidują̨ </a:t>
            </a:r>
            <a:r>
              <a:rPr lang="pl-PL" dirty="0"/>
              <a:t>odpowiednie</a:t>
            </a:r>
            <a:r>
              <a:rPr lang="pl-PL" b="1" dirty="0"/>
              <a:t>, konkretne </a:t>
            </a:r>
            <a:r>
              <a:rPr lang="pl-PL" b="1" dirty="0" smtClean="0"/>
              <a:t>środki </a:t>
            </a:r>
            <a:r>
              <a:rPr lang="pl-PL" b="1" dirty="0"/>
              <a:t>ochrony praw podstawowych i </a:t>
            </a:r>
            <a:r>
              <a:rPr lang="pl-PL" b="1" dirty="0" smtClean="0"/>
              <a:t>interesów </a:t>
            </a:r>
            <a:r>
              <a:rPr lang="pl-PL" b="1" dirty="0"/>
              <a:t>osoby, </a:t>
            </a:r>
            <a:r>
              <a:rPr lang="pl-PL" b="1" dirty="0" smtClean="0"/>
              <a:t>której </a:t>
            </a:r>
            <a:r>
              <a:rPr lang="pl-PL" b="1" dirty="0"/>
              <a:t>dane </a:t>
            </a:r>
            <a:r>
              <a:rPr lang="pl-PL" b="1" dirty="0" smtClean="0"/>
              <a:t>dotyczą</a:t>
            </a:r>
            <a:r>
              <a:rPr lang="pl-PL" dirty="0" smtClean="0"/>
              <a:t>̨</a:t>
            </a:r>
            <a:r>
              <a:rPr lang="pl-PL" dirty="0"/>
              <a:t>. </a:t>
            </a:r>
            <a:endParaRPr lang="pl-P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dirty="0" smtClean="0"/>
              <a:t>Czy </a:t>
            </a:r>
            <a:r>
              <a:rPr lang="pl-PL" dirty="0" err="1" smtClean="0"/>
              <a:t>biobanki</a:t>
            </a:r>
            <a:r>
              <a:rPr lang="pl-PL" dirty="0" smtClean="0"/>
              <a:t> naukowe mogą przetwarzać dane wrażliwe bez zgody????</a:t>
            </a: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0900" y="4841298"/>
            <a:ext cx="3606800" cy="201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4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65125"/>
            <a:ext cx="10644080" cy="5364616"/>
          </a:xfrm>
          <a:prstGeom prst="rect">
            <a:avLst/>
          </a:prstGeom>
        </p:spPr>
      </p:pic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Jak tworzyć kodeksy postepowania zgodne z RODO?</a:t>
            </a:r>
          </a:p>
          <a:p>
            <a:r>
              <a:rPr lang="pl-PL" dirty="0"/>
              <a:t> 11 stycznia 2018 r GIODO</a:t>
            </a:r>
          </a:p>
        </p:txBody>
      </p:sp>
      <p:sp>
        <p:nvSpPr>
          <p:cNvPr id="6" name="PoleTekstowe 5"/>
          <p:cNvSpPr txBox="1"/>
          <p:nvPr/>
        </p:nvSpPr>
        <p:spPr>
          <a:xfrm>
            <a:off x="2045368" y="5751095"/>
            <a:ext cx="777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dirty="0"/>
              <a:t>http://</a:t>
            </a:r>
            <a:r>
              <a:rPr lang="pl-PL" sz="1200" dirty="0" err="1"/>
              <a:t>decaptain.com</a:t>
            </a:r>
            <a:r>
              <a:rPr lang="pl-PL" sz="1200" dirty="0"/>
              <a:t>/</a:t>
            </a:r>
            <a:r>
              <a:rPr lang="pl-PL" sz="1200" dirty="0" err="1"/>
              <a:t>sailboat-delivery</a:t>
            </a:r>
            <a:r>
              <a:rPr lang="pl-PL" sz="1200" dirty="0"/>
              <a:t>/the-</a:t>
            </a:r>
            <a:r>
              <a:rPr lang="pl-PL" sz="1200" dirty="0" err="1"/>
              <a:t>grass</a:t>
            </a:r>
            <a:r>
              <a:rPr lang="pl-PL" sz="1200" dirty="0"/>
              <a:t>-</a:t>
            </a:r>
            <a:r>
              <a:rPr lang="pl-PL" sz="1200" dirty="0" err="1"/>
              <a:t>is-always-greener</a:t>
            </a:r>
            <a:r>
              <a:rPr lang="pl-PL" sz="1200" dirty="0"/>
              <a:t>/</a:t>
            </a:r>
            <a:r>
              <a:rPr lang="pl-PL" sz="1200" dirty="0" err="1"/>
              <a:t>attachment</a:t>
            </a:r>
            <a:r>
              <a:rPr lang="pl-PL" sz="1200" dirty="0"/>
              <a:t>/</a:t>
            </a:r>
            <a:r>
              <a:rPr lang="pl-PL" sz="1200" dirty="0" err="1"/>
              <a:t>funny</a:t>
            </a:r>
            <a:r>
              <a:rPr lang="pl-PL" sz="1200" dirty="0"/>
              <a:t>-</a:t>
            </a:r>
            <a:r>
              <a:rPr lang="pl-PL" sz="1200" dirty="0" err="1"/>
              <a:t>comic</a:t>
            </a:r>
            <a:r>
              <a:rPr lang="pl-PL" sz="1200" dirty="0"/>
              <a:t>-</a:t>
            </a:r>
            <a:r>
              <a:rPr lang="pl-PL" sz="1200" dirty="0" err="1"/>
              <a:t>desert</a:t>
            </a:r>
            <a:r>
              <a:rPr lang="pl-PL" sz="1200" dirty="0"/>
              <a:t>-</a:t>
            </a:r>
            <a:r>
              <a:rPr lang="pl-PL" sz="1200" dirty="0" err="1"/>
              <a:t>island</a:t>
            </a:r>
            <a:r>
              <a:rPr lang="pl-PL" sz="1200" dirty="0"/>
              <a:t>-</a:t>
            </a:r>
            <a:r>
              <a:rPr lang="pl-PL" sz="1200" dirty="0" err="1"/>
              <a:t>boat</a:t>
            </a:r>
            <a:r>
              <a:rPr lang="pl-PL" sz="1200" dirty="0"/>
              <a:t>-land/</a:t>
            </a:r>
          </a:p>
        </p:txBody>
      </p:sp>
    </p:spTree>
    <p:extLst>
      <p:ext uri="{BB962C8B-B14F-4D97-AF65-F5344CB8AC3E}">
        <p14:creationId xmlns:p14="http://schemas.microsoft.com/office/powerpoint/2010/main" val="102919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Dziękuję za uwagę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847850"/>
            <a:ext cx="10515600" cy="4351338"/>
          </a:xfrm>
        </p:spPr>
        <p:txBody>
          <a:bodyPr>
            <a:normAutofit/>
          </a:bodyPr>
          <a:lstStyle/>
          <a:p>
            <a:r>
              <a:rPr lang="pl-PL" dirty="0" smtClean="0"/>
              <a:t>Dorota </a:t>
            </a:r>
            <a:r>
              <a:rPr lang="pl-PL" dirty="0" err="1" smtClean="0"/>
              <a:t>Krekora</a:t>
            </a:r>
            <a:r>
              <a:rPr lang="pl-PL" dirty="0" smtClean="0"/>
              <a:t>-Zając</a:t>
            </a:r>
          </a:p>
          <a:p>
            <a:pPr marL="0" indent="0">
              <a:buNone/>
            </a:pPr>
            <a:r>
              <a:rPr lang="pl-PL" dirty="0" smtClean="0">
                <a:hlinkClick r:id="rId2"/>
              </a:rPr>
              <a:t>E-mail: d.krekora@wpia.uw.edu.pl</a:t>
            </a:r>
            <a:endParaRPr lang="pl-PL" dirty="0" smtClean="0"/>
          </a:p>
          <a:p>
            <a:pPr marL="0" indent="0">
              <a:buNone/>
            </a:pPr>
            <a:endParaRPr lang="pl-PL" dirty="0" smtClean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Jak tworzyć kodeksy postepowania zgodne z RODO?</a:t>
            </a:r>
          </a:p>
          <a:p>
            <a:r>
              <a:rPr lang="pl-PL" dirty="0"/>
              <a:t> 11 stycznia 2018 r </a:t>
            </a:r>
            <a:r>
              <a:rPr lang="pl-PL" dirty="0" smtClean="0"/>
              <a:t>GIODO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0524" y="3032033"/>
            <a:ext cx="6241277" cy="2816974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352" y="3412722"/>
            <a:ext cx="5377751" cy="2314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35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3920</TotalTime>
  <Words>327</Words>
  <Application>Microsoft Macintosh PowerPoint</Application>
  <PresentationFormat>Panoramiczny</PresentationFormat>
  <Paragraphs>60</Paragraphs>
  <Slides>8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12" baseType="lpstr">
      <vt:lpstr>Calibri</vt:lpstr>
      <vt:lpstr>Calibri Light</vt:lpstr>
      <vt:lpstr>Arial</vt:lpstr>
      <vt:lpstr>Motyw pakietu Office</vt:lpstr>
      <vt:lpstr>Projekt kodeksu postępowania w  sprawie przetwarzania danych osobowych dla celów badań naukowych  przez biobanki w Polsce </vt:lpstr>
      <vt:lpstr>Cel kodeksu postępowania w sprawie przetwarzania danych osobowych dla cel w badań naukowych przez biobanki w Polsce </vt:lpstr>
      <vt:lpstr>Spis treści</vt:lpstr>
      <vt:lpstr>Układ kodeksu postępowania</vt:lpstr>
      <vt:lpstr>Bariery nie do rozwiązania w kodeksie</vt:lpstr>
      <vt:lpstr>Bariery nie do rozwiązania w kodeksie</vt:lpstr>
      <vt:lpstr>Prezentacja programu PowerPoint</vt:lpstr>
      <vt:lpstr>Dziękuję za uwagę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Physician scientist - Clash of patient rights and principles of conducting research</dc:title>
  <dc:creator>Użytkownik Microsoft Office</dc:creator>
  <cp:lastModifiedBy>Użytkownik Microsoft Office</cp:lastModifiedBy>
  <cp:revision>39</cp:revision>
  <dcterms:created xsi:type="dcterms:W3CDTF">2017-09-05T12:08:43Z</dcterms:created>
  <dcterms:modified xsi:type="dcterms:W3CDTF">2018-01-11T09:44:15Z</dcterms:modified>
</cp:coreProperties>
</file>